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re Sugar" charset="0"/>
      <p:regular r:id="rId17"/>
    </p:embeddedFont>
    <p:embeddedFont>
      <p:font typeface="More Sugar Thin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4744"/>
    <a:srgbClr val="C66462"/>
    <a:srgbClr val="BB4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7" d="100"/>
          <a:sy n="77" d="100"/>
        </p:scale>
        <p:origin x="39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659BA-341D-452B-A2E8-6FB9FEBFEF71}" type="datetimeFigureOut">
              <a:rPr lang="id-ID" smtClean="0"/>
              <a:t>02/12/2021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6F1D-970B-4281-9E6C-CF99337261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565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B6F1D-970B-4281-9E6C-CF9933726115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130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9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video" Target="../media/media1.mp4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6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5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svg"/><Relationship Id="rId7" Type="http://schemas.openxmlformats.org/officeDocument/2006/relationships/image" Target="../media/image6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6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13.svg"/><Relationship Id="rId5" Type="http://schemas.openxmlformats.org/officeDocument/2006/relationships/image" Target="../media/image67.svg"/><Relationship Id="rId10" Type="http://schemas.openxmlformats.org/officeDocument/2006/relationships/image" Target="../media/image1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9671892" y="776618"/>
            <a:ext cx="7147923" cy="84379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62297" y="2086560"/>
            <a:ext cx="6718311" cy="62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85"/>
              </a:lnSpc>
            </a:pPr>
            <a:r>
              <a:rPr lang="en-US" sz="9500" spc="-95" dirty="0">
                <a:solidFill>
                  <a:srgbClr val="FFFFFF"/>
                </a:solidFill>
                <a:latin typeface="More Sugar"/>
              </a:rPr>
              <a:t>Next Word Prediction Using </a:t>
            </a:r>
          </a:p>
          <a:p>
            <a:pPr>
              <a:lnSpc>
                <a:spcPts val="9785"/>
              </a:lnSpc>
            </a:pPr>
            <a:r>
              <a:rPr lang="en-US" sz="9500" spc="-95" dirty="0">
                <a:solidFill>
                  <a:srgbClr val="FFFFFF"/>
                </a:solidFill>
                <a:latin typeface="More Sugar"/>
              </a:rPr>
              <a:t>LSTM Method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1541778"/>
            <a:ext cx="8476137" cy="7840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774928">
            <a:off x="9929156" y="1928156"/>
            <a:ext cx="7431224" cy="74312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20383" y="2358032"/>
            <a:ext cx="6648771" cy="5799206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CE0B8FA9-9F3D-47A5-B876-7C1B44DB834F}"/>
              </a:ext>
            </a:extLst>
          </p:cNvPr>
          <p:cNvSpPr txBox="1"/>
          <p:nvPr/>
        </p:nvSpPr>
        <p:spPr>
          <a:xfrm>
            <a:off x="1066800" y="4293139"/>
            <a:ext cx="7696201" cy="1700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69"/>
              </a:lnSpc>
            </a:pPr>
            <a:r>
              <a:rPr lang="en-US" sz="5971" dirty="0" err="1">
                <a:solidFill>
                  <a:srgbClr val="B1FFC0"/>
                </a:solidFill>
                <a:latin typeface="More Sugar"/>
              </a:rPr>
              <a:t>Terima</a:t>
            </a:r>
            <a:r>
              <a:rPr lang="en-US" sz="5971" dirty="0">
                <a:solidFill>
                  <a:srgbClr val="B1FFC0"/>
                </a:solidFill>
                <a:latin typeface="More Sugar"/>
              </a:rPr>
              <a:t> </a:t>
            </a:r>
            <a:r>
              <a:rPr lang="en-US" sz="5971" dirty="0" err="1">
                <a:solidFill>
                  <a:srgbClr val="B1FFC0"/>
                </a:solidFill>
                <a:latin typeface="More Sugar"/>
              </a:rPr>
              <a:t>kasih</a:t>
            </a:r>
            <a:r>
              <a:rPr lang="en-US" sz="5971" dirty="0">
                <a:solidFill>
                  <a:srgbClr val="B1FFC0"/>
                </a:solidFill>
                <a:latin typeface="More Sugar"/>
              </a:rPr>
              <a:t> Atas </a:t>
            </a:r>
            <a:r>
              <a:rPr lang="en-US" sz="5971" dirty="0" err="1">
                <a:solidFill>
                  <a:srgbClr val="B1FFC0"/>
                </a:solidFill>
                <a:latin typeface="More Sugar"/>
              </a:rPr>
              <a:t>Perhatiannya</a:t>
            </a:r>
            <a:endParaRPr lang="en-US" sz="5971" dirty="0">
              <a:solidFill>
                <a:srgbClr val="B1FFC0"/>
              </a:solidFill>
              <a:latin typeface="More Sug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726384" y="2271005"/>
            <a:ext cx="3836367" cy="4528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72430" y="2247900"/>
            <a:ext cx="3836367" cy="45287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84859" y="2247900"/>
            <a:ext cx="3836367" cy="45287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351815">
            <a:off x="16164243" y="8440490"/>
            <a:ext cx="1496063" cy="155064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58502" y="8761920"/>
            <a:ext cx="1307545" cy="9077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3546064" y="-7432824"/>
            <a:ext cx="7643684" cy="90232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62391">
            <a:off x="-4303964" y="7676601"/>
            <a:ext cx="6987999" cy="724295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189526" y="7323542"/>
            <a:ext cx="2910083" cy="707547"/>
            <a:chOff x="0" y="0"/>
            <a:chExt cx="3880110" cy="94339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3880110" cy="42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6"/>
                </a:lnSpc>
              </a:pPr>
              <a:r>
                <a:rPr lang="en-US" sz="1935">
                  <a:solidFill>
                    <a:srgbClr val="FFFFFF"/>
                  </a:solidFill>
                  <a:latin typeface="More Sugar Thin"/>
                </a:rPr>
                <a:t>Handoko Wisnu Murti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7405"/>
              <a:ext cx="3880110" cy="30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6"/>
                </a:lnSpc>
              </a:pPr>
              <a:r>
                <a:rPr lang="en-US" sz="1505">
                  <a:solidFill>
                    <a:srgbClr val="EDEDED"/>
                  </a:solidFill>
                  <a:latin typeface="More Sugar Thin"/>
                </a:rPr>
                <a:t>19/444054/TK/49250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40991" y="7326185"/>
            <a:ext cx="3499245" cy="937040"/>
            <a:chOff x="0" y="0"/>
            <a:chExt cx="4665660" cy="124938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4665660" cy="42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6"/>
                </a:lnSpc>
              </a:pPr>
              <a:r>
                <a:rPr lang="en-US" sz="1935">
                  <a:solidFill>
                    <a:srgbClr val="FFFFFF"/>
                  </a:solidFill>
                  <a:latin typeface="More Sugar Thin"/>
                </a:rPr>
                <a:t>Reno Marcello Mohammad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37405"/>
              <a:ext cx="4665660" cy="611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6"/>
                </a:lnSpc>
              </a:pPr>
              <a:r>
                <a:rPr lang="en-US" sz="1505">
                  <a:solidFill>
                    <a:srgbClr val="EDEDED"/>
                  </a:solidFill>
                  <a:latin typeface="More Sugar Thin Bold"/>
                </a:rPr>
                <a:t>19/439821/TK/48551</a:t>
              </a:r>
            </a:p>
            <a:p>
              <a:pPr algn="ctr">
                <a:lnSpc>
                  <a:spcPts val="1806"/>
                </a:lnSpc>
              </a:pPr>
              <a:endParaRPr lang="en-US" sz="1505">
                <a:solidFill>
                  <a:srgbClr val="EDEDED"/>
                </a:solidFill>
                <a:latin typeface="More Sugar Thin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960634" y="7326252"/>
            <a:ext cx="2684814" cy="707547"/>
            <a:chOff x="0" y="0"/>
            <a:chExt cx="3579753" cy="94339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3579753" cy="42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6"/>
                </a:lnSpc>
              </a:pPr>
              <a:r>
                <a:rPr lang="en-US" sz="1935" dirty="0">
                  <a:solidFill>
                    <a:srgbClr val="FFFFFF"/>
                  </a:solidFill>
                  <a:latin typeface="More Sugar Thin"/>
                </a:rPr>
                <a:t>Ahmad </a:t>
              </a:r>
              <a:r>
                <a:rPr lang="en-US" sz="1935" dirty="0" err="1">
                  <a:solidFill>
                    <a:srgbClr val="FFFFFF"/>
                  </a:solidFill>
                  <a:latin typeface="More Sugar Thin"/>
                </a:rPr>
                <a:t>Zidan</a:t>
              </a:r>
              <a:endParaRPr lang="en-US" sz="1935" dirty="0">
                <a:solidFill>
                  <a:srgbClr val="FFFFFF"/>
                </a:solidFill>
                <a:latin typeface="More Sugar Thin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7405"/>
              <a:ext cx="3579753" cy="30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6"/>
                </a:lnSpc>
              </a:pPr>
              <a:r>
                <a:rPr lang="en-US" sz="1505">
                  <a:solidFill>
                    <a:srgbClr val="EDEDED"/>
                  </a:solidFill>
                  <a:latin typeface="More Sugar Thin Bold"/>
                </a:rPr>
                <a:t>19/439806/TK/48536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606ECB-5849-4183-A47A-EE30ADC5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7" y="2824953"/>
            <a:ext cx="3367041" cy="30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29A8DF-3EBC-4010-9C5A-9F5C072B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2247900"/>
            <a:ext cx="2526883" cy="37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picture containing person, person, suit, dressed&#10;&#10;Description automatically generated">
            <a:extLst>
              <a:ext uri="{FF2B5EF4-FFF2-40B4-BE49-F238E27FC236}">
                <a16:creationId xmlns:a16="http://schemas.microsoft.com/office/drawing/2014/main" id="{88A4EE69-1A08-41FE-839C-A96B9A3B90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t="50000" r="15882"/>
          <a:stretch/>
        </p:blipFill>
        <p:spPr>
          <a:xfrm>
            <a:off x="7510085" y="2622256"/>
            <a:ext cx="2819400" cy="3484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-4719601" y="-4198724"/>
            <a:ext cx="6987999" cy="72429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6995">
            <a:off x="-5333078" y="4155345"/>
            <a:ext cx="7947758" cy="7947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 flipH="1">
            <a:off x="15950968" y="5102896"/>
            <a:ext cx="7947758" cy="79477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06809" y="3527103"/>
            <a:ext cx="6444447" cy="36088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492621" y="3927455"/>
            <a:ext cx="1096942" cy="378507"/>
            <a:chOff x="0" y="0"/>
            <a:chExt cx="1913890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B1B2B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271493" y="4477938"/>
            <a:ext cx="1398028" cy="342931"/>
            <a:chOff x="0" y="0"/>
            <a:chExt cx="2701124" cy="662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1124" cy="662575"/>
            </a:xfrm>
            <a:custGeom>
              <a:avLst/>
              <a:gdLst/>
              <a:ahLst/>
              <a:cxnLst/>
              <a:rect l="l" t="t" r="r" b="b"/>
              <a:pathLst>
                <a:path w="2701124" h="662575">
                  <a:moveTo>
                    <a:pt x="2576664" y="662575"/>
                  </a:moveTo>
                  <a:lnTo>
                    <a:pt x="124460" y="662575"/>
                  </a:lnTo>
                  <a:cubicBezTo>
                    <a:pt x="55880" y="662575"/>
                    <a:pt x="0" y="606695"/>
                    <a:pt x="0" y="538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6664" y="0"/>
                  </a:lnTo>
                  <a:cubicBezTo>
                    <a:pt x="2645244" y="0"/>
                    <a:pt x="2701124" y="55880"/>
                    <a:pt x="2701124" y="124460"/>
                  </a:cubicBezTo>
                  <a:lnTo>
                    <a:pt x="2701124" y="538115"/>
                  </a:lnTo>
                  <a:cubicBezTo>
                    <a:pt x="2701124" y="606695"/>
                    <a:pt x="2645244" y="662575"/>
                    <a:pt x="2576664" y="662575"/>
                  </a:cubicBezTo>
                  <a:close/>
                </a:path>
              </a:pathLst>
            </a:custGeom>
            <a:solidFill>
              <a:srgbClr val="B1B2B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596676" y="4952471"/>
            <a:ext cx="1717776" cy="388954"/>
            <a:chOff x="0" y="0"/>
            <a:chExt cx="2701124" cy="6625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1124" cy="662575"/>
            </a:xfrm>
            <a:custGeom>
              <a:avLst/>
              <a:gdLst/>
              <a:ahLst/>
              <a:cxnLst/>
              <a:rect l="l" t="t" r="r" b="b"/>
              <a:pathLst>
                <a:path w="2701124" h="662575">
                  <a:moveTo>
                    <a:pt x="2576664" y="662575"/>
                  </a:moveTo>
                  <a:lnTo>
                    <a:pt x="124460" y="662575"/>
                  </a:lnTo>
                  <a:cubicBezTo>
                    <a:pt x="55880" y="662575"/>
                    <a:pt x="0" y="606695"/>
                    <a:pt x="0" y="538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6664" y="0"/>
                  </a:lnTo>
                  <a:cubicBezTo>
                    <a:pt x="2645244" y="0"/>
                    <a:pt x="2701124" y="55880"/>
                    <a:pt x="2701124" y="124460"/>
                  </a:cubicBezTo>
                  <a:lnTo>
                    <a:pt x="2701124" y="538115"/>
                  </a:lnTo>
                  <a:cubicBezTo>
                    <a:pt x="2701124" y="606695"/>
                    <a:pt x="2645244" y="662575"/>
                    <a:pt x="2576664" y="662575"/>
                  </a:cubicBezTo>
                  <a:close/>
                </a:path>
              </a:pathLst>
            </a:custGeom>
            <a:solidFill>
              <a:srgbClr val="B1B2B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492620" y="5460228"/>
            <a:ext cx="2346579" cy="430334"/>
            <a:chOff x="0" y="0"/>
            <a:chExt cx="4089963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89963" cy="660400"/>
            </a:xfrm>
            <a:custGeom>
              <a:avLst/>
              <a:gdLst/>
              <a:ahLst/>
              <a:cxnLst/>
              <a:rect l="l" t="t" r="r" b="b"/>
              <a:pathLst>
                <a:path w="4089963" h="660400">
                  <a:moveTo>
                    <a:pt x="396550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65503" y="0"/>
                  </a:lnTo>
                  <a:cubicBezTo>
                    <a:pt x="4034083" y="0"/>
                    <a:pt x="4089963" y="55880"/>
                    <a:pt x="4089963" y="124460"/>
                  </a:cubicBezTo>
                  <a:lnTo>
                    <a:pt x="4089963" y="535940"/>
                  </a:lnTo>
                  <a:cubicBezTo>
                    <a:pt x="4089963" y="604520"/>
                    <a:pt x="4034083" y="660400"/>
                    <a:pt x="3965503" y="660400"/>
                  </a:cubicBezTo>
                  <a:close/>
                </a:path>
              </a:pathLst>
            </a:custGeom>
            <a:solidFill>
              <a:srgbClr val="B1B2B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490916" y="6614495"/>
            <a:ext cx="1660340" cy="430333"/>
            <a:chOff x="0" y="0"/>
            <a:chExt cx="3102660" cy="66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660" cy="660400"/>
            </a:xfrm>
            <a:custGeom>
              <a:avLst/>
              <a:gdLst/>
              <a:ahLst/>
              <a:cxnLst/>
              <a:rect l="l" t="t" r="r" b="b"/>
              <a:pathLst>
                <a:path w="3102660" h="660400">
                  <a:moveTo>
                    <a:pt x="297820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78200" y="0"/>
                  </a:lnTo>
                  <a:cubicBezTo>
                    <a:pt x="3046780" y="0"/>
                    <a:pt x="3102660" y="55880"/>
                    <a:pt x="3102660" y="124460"/>
                  </a:cubicBezTo>
                  <a:lnTo>
                    <a:pt x="3102660" y="535940"/>
                  </a:lnTo>
                  <a:cubicBezTo>
                    <a:pt x="3102660" y="604520"/>
                    <a:pt x="3046780" y="660400"/>
                    <a:pt x="2978200" y="660400"/>
                  </a:cubicBezTo>
                  <a:close/>
                </a:path>
              </a:pathLst>
            </a:custGeom>
            <a:solidFill>
              <a:srgbClr val="B1B2B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66347" y="3527102"/>
            <a:ext cx="1023216" cy="293087"/>
            <a:chOff x="0" y="0"/>
            <a:chExt cx="3102660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02660" cy="660400"/>
            </a:xfrm>
            <a:custGeom>
              <a:avLst/>
              <a:gdLst/>
              <a:ahLst/>
              <a:cxnLst/>
              <a:rect l="l" t="t" r="r" b="b"/>
              <a:pathLst>
                <a:path w="3102660" h="660400">
                  <a:moveTo>
                    <a:pt x="297820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78200" y="0"/>
                  </a:lnTo>
                  <a:cubicBezTo>
                    <a:pt x="3046780" y="0"/>
                    <a:pt x="3102660" y="55880"/>
                    <a:pt x="3102660" y="124460"/>
                  </a:cubicBezTo>
                  <a:lnTo>
                    <a:pt x="3102660" y="535940"/>
                  </a:lnTo>
                  <a:cubicBezTo>
                    <a:pt x="3102660" y="604520"/>
                    <a:pt x="3046780" y="660400"/>
                    <a:pt x="2978200" y="660400"/>
                  </a:cubicBezTo>
                  <a:close/>
                </a:path>
              </a:pathLst>
            </a:custGeom>
            <a:solidFill>
              <a:srgbClr val="B1B2B4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3440144" y="944650"/>
            <a:ext cx="11407711" cy="1727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89"/>
              </a:lnSpc>
            </a:pPr>
            <a:r>
              <a:rPr lang="en-US" sz="5400" dirty="0" err="1">
                <a:solidFill>
                  <a:srgbClr val="EDEDED"/>
                </a:solidFill>
                <a:latin typeface="More Sugar"/>
              </a:rPr>
              <a:t>Pernahkah</a:t>
            </a:r>
            <a:r>
              <a:rPr lang="en-US" sz="5400" dirty="0">
                <a:solidFill>
                  <a:srgbClr val="EDEDED"/>
                </a:solidFill>
                <a:latin typeface="More Sugar"/>
              </a:rPr>
              <a:t> kalian </a:t>
            </a:r>
            <a:r>
              <a:rPr lang="en-US" sz="5400" dirty="0" err="1">
                <a:solidFill>
                  <a:srgbClr val="EDEDED"/>
                </a:solidFill>
                <a:latin typeface="More Sugar"/>
              </a:rPr>
              <a:t>menghadapi</a:t>
            </a:r>
            <a:r>
              <a:rPr lang="en-US" sz="5400" dirty="0">
                <a:solidFill>
                  <a:srgbClr val="EDEDED"/>
                </a:solidFill>
                <a:latin typeface="More Sugar"/>
              </a:rPr>
              <a:t> </a:t>
            </a:r>
            <a:r>
              <a:rPr lang="en-US" sz="5400" dirty="0" err="1">
                <a:solidFill>
                  <a:srgbClr val="EDEDED"/>
                </a:solidFill>
                <a:latin typeface="More Sugar"/>
              </a:rPr>
              <a:t>pertanyaan</a:t>
            </a:r>
            <a:r>
              <a:rPr lang="en-US" sz="5400" dirty="0">
                <a:solidFill>
                  <a:srgbClr val="EDEDED"/>
                </a:solidFill>
                <a:latin typeface="More Sugar"/>
              </a:rPr>
              <a:t> </a:t>
            </a:r>
            <a:r>
              <a:rPr lang="en-US" sz="5400" dirty="0" err="1">
                <a:solidFill>
                  <a:srgbClr val="EDEDED"/>
                </a:solidFill>
                <a:latin typeface="More Sugar"/>
              </a:rPr>
              <a:t>seperti</a:t>
            </a:r>
            <a:r>
              <a:rPr lang="en-US" sz="5400" dirty="0">
                <a:solidFill>
                  <a:srgbClr val="EDEDED"/>
                </a:solidFill>
                <a:latin typeface="More Sugar"/>
              </a:rPr>
              <a:t> </a:t>
            </a:r>
            <a:r>
              <a:rPr lang="en-US" sz="5400" dirty="0" err="1">
                <a:solidFill>
                  <a:srgbClr val="EDEDED"/>
                </a:solidFill>
                <a:latin typeface="More Sugar"/>
              </a:rPr>
              <a:t>ini</a:t>
            </a:r>
            <a:r>
              <a:rPr lang="en-US" sz="5400" dirty="0">
                <a:solidFill>
                  <a:srgbClr val="EDEDED"/>
                </a:solidFill>
                <a:latin typeface="More Sugar"/>
              </a:rPr>
              <a:t> ?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8040C35D-90C1-42B2-AEF4-E2A6465EC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51948" y="4197518"/>
            <a:ext cx="3156524" cy="349269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B1CA23D-97F1-48BB-88C3-919DA37F1ADA}"/>
              </a:ext>
            </a:extLst>
          </p:cNvPr>
          <p:cNvGrpSpPr/>
          <p:nvPr/>
        </p:nvGrpSpPr>
        <p:grpSpPr>
          <a:xfrm>
            <a:off x="10689587" y="2861086"/>
            <a:ext cx="3671282" cy="5744654"/>
            <a:chOff x="10689587" y="2861086"/>
            <a:chExt cx="3671282" cy="5744654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0689587" y="2861086"/>
              <a:ext cx="3415740" cy="5744654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1410BB0-5F97-43E8-A604-AD0402E0C27B}"/>
                </a:ext>
              </a:extLst>
            </p:cNvPr>
            <p:cNvGrpSpPr/>
            <p:nvPr/>
          </p:nvGrpSpPr>
          <p:grpSpPr>
            <a:xfrm>
              <a:off x="10945129" y="3271896"/>
              <a:ext cx="3415740" cy="4639374"/>
              <a:chOff x="10878950" y="2950895"/>
              <a:chExt cx="3415740" cy="4639374"/>
            </a:xfrm>
          </p:grpSpPr>
          <p:pic>
            <p:nvPicPr>
              <p:cNvPr id="42" name="Picture 14">
                <a:extLst>
                  <a:ext uri="{FF2B5EF4-FFF2-40B4-BE49-F238E27FC236}">
                    <a16:creationId xmlns:a16="http://schemas.microsoft.com/office/drawing/2014/main" id="{A9CCF574-7CA6-46B7-BE38-384D5F464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878950" y="2950895"/>
                <a:ext cx="3415740" cy="4639374"/>
              </a:xfrm>
              <a:prstGeom prst="rect">
                <a:avLst/>
              </a:prstGeom>
            </p:spPr>
          </p:pic>
          <p:pic>
            <p:nvPicPr>
              <p:cNvPr id="43" name="Picture 17">
                <a:extLst>
                  <a:ext uri="{FF2B5EF4-FFF2-40B4-BE49-F238E27FC236}">
                    <a16:creationId xmlns:a16="http://schemas.microsoft.com/office/drawing/2014/main" id="{29847E11-0B51-462C-A5C7-0366D5EC1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3391979" y="3456861"/>
                <a:ext cx="649920" cy="935137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6BED15-E01D-4D3B-AA42-B0F82556C447}"/>
              </a:ext>
            </a:extLst>
          </p:cNvPr>
          <p:cNvGrpSpPr/>
          <p:nvPr/>
        </p:nvGrpSpPr>
        <p:grpSpPr>
          <a:xfrm>
            <a:off x="1905000" y="962747"/>
            <a:ext cx="15427470" cy="7500504"/>
            <a:chOff x="2429544" y="1028700"/>
            <a:chExt cx="13934235" cy="6257468"/>
          </a:xfrm>
        </p:grpSpPr>
        <p:pic>
          <p:nvPicPr>
            <p:cNvPr id="28" name="Picture 25">
              <a:extLst>
                <a:ext uri="{FF2B5EF4-FFF2-40B4-BE49-F238E27FC236}">
                  <a16:creationId xmlns:a16="http://schemas.microsoft.com/office/drawing/2014/main" id="{EB990565-1594-4F3E-BE52-B5043398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t="34744" b="34744"/>
            <a:stretch>
              <a:fillRect/>
            </a:stretch>
          </p:blipFill>
          <p:spPr>
            <a:xfrm>
              <a:off x="2429544" y="1028700"/>
              <a:ext cx="13934235" cy="6257468"/>
            </a:xfrm>
            <a:prstGeom prst="rect">
              <a:avLst/>
            </a:prstGeom>
          </p:spPr>
        </p:pic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EA1B3861-758B-4C60-89CB-0A5EEBA4B52A}"/>
                </a:ext>
              </a:extLst>
            </p:cNvPr>
            <p:cNvSpPr txBox="1"/>
            <p:nvPr/>
          </p:nvSpPr>
          <p:spPr>
            <a:xfrm>
              <a:off x="2769836" y="1463209"/>
              <a:ext cx="12647568" cy="1728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89"/>
                </a:lnSpc>
              </a:pPr>
              <a:r>
                <a:rPr lang="en-US" sz="6081" dirty="0" err="1">
                  <a:solidFill>
                    <a:srgbClr val="EDEDED"/>
                  </a:solidFill>
                  <a:latin typeface="More Sugar"/>
                </a:rPr>
                <a:t>Apakah</a:t>
              </a:r>
              <a:r>
                <a:rPr lang="en-US" sz="6081" dirty="0">
                  <a:solidFill>
                    <a:srgbClr val="EDEDED"/>
                  </a:solidFill>
                  <a:latin typeface="More Sugar"/>
                </a:rPr>
                <a:t> </a:t>
              </a:r>
              <a:r>
                <a:rPr lang="en-US" sz="6081" dirty="0" err="1">
                  <a:solidFill>
                    <a:srgbClr val="EDEDED"/>
                  </a:solidFill>
                  <a:latin typeface="More Sugar"/>
                </a:rPr>
                <a:t>komputer</a:t>
              </a:r>
              <a:r>
                <a:rPr lang="en-US" sz="6081" dirty="0">
                  <a:solidFill>
                    <a:srgbClr val="EDEDED"/>
                  </a:solidFill>
                  <a:latin typeface="More Sugar"/>
                </a:rPr>
                <a:t> juga </a:t>
              </a:r>
              <a:r>
                <a:rPr lang="en-US" sz="6081" dirty="0" err="1">
                  <a:solidFill>
                    <a:srgbClr val="EDEDED"/>
                  </a:solidFill>
                  <a:latin typeface="More Sugar"/>
                </a:rPr>
                <a:t>dapat</a:t>
              </a:r>
              <a:r>
                <a:rPr lang="en-US" sz="6081" dirty="0">
                  <a:solidFill>
                    <a:srgbClr val="EDEDED"/>
                  </a:solidFill>
                  <a:latin typeface="More Sugar"/>
                </a:rPr>
                <a:t> </a:t>
              </a:r>
              <a:r>
                <a:rPr lang="en-US" sz="6081" dirty="0" err="1">
                  <a:solidFill>
                    <a:srgbClr val="EDEDED"/>
                  </a:solidFill>
                  <a:latin typeface="More Sugar"/>
                </a:rPr>
                <a:t>melakukannya</a:t>
              </a:r>
              <a:r>
                <a:rPr lang="en-US" sz="6081" dirty="0">
                  <a:solidFill>
                    <a:srgbClr val="EDEDED"/>
                  </a:solidFill>
                  <a:latin typeface="More Sugar"/>
                </a:rPr>
                <a:t> ?</a:t>
              </a:r>
            </a:p>
          </p:txBody>
        </p:sp>
      </p:grpSp>
      <p:pic>
        <p:nvPicPr>
          <p:cNvPr id="46" name="Picture 12">
            <a:extLst>
              <a:ext uri="{FF2B5EF4-FFF2-40B4-BE49-F238E27FC236}">
                <a16:creationId xmlns:a16="http://schemas.microsoft.com/office/drawing/2014/main" id="{2AE81256-625E-4E06-86A0-DD7342514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23572" y="3551518"/>
            <a:ext cx="7831254" cy="5726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12682732" y="3927209"/>
            <a:ext cx="7993817" cy="82854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426692">
            <a:off x="-3114233" y="-2458455"/>
            <a:ext cx="5540688" cy="574283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D8B20A6-CDFF-4AEE-9665-A3F737117A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87235" y="3117037"/>
            <a:ext cx="5649731" cy="4734509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0EAB092-8E54-416B-8848-EFD800EBAF80}"/>
              </a:ext>
            </a:extLst>
          </p:cNvPr>
          <p:cNvSpPr txBox="1"/>
          <p:nvPr/>
        </p:nvSpPr>
        <p:spPr>
          <a:xfrm>
            <a:off x="4648200" y="1351118"/>
            <a:ext cx="8476324" cy="85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5"/>
              </a:lnSpc>
            </a:pPr>
            <a:r>
              <a:rPr lang="en-US" sz="5914" dirty="0">
                <a:solidFill>
                  <a:srgbClr val="FFFFFF"/>
                </a:solidFill>
                <a:latin typeface="More Sugar"/>
              </a:rPr>
              <a:t>Next Word Prediction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5BD4EEA-EF5D-44D6-8D79-978239BBA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13624" y="5753100"/>
            <a:ext cx="3430960" cy="41968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C006CE-3FBA-4457-89D3-2D1BD8F60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56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BBF36D-7B7F-456B-B228-CC2521218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672" y="3149113"/>
            <a:ext cx="11944656" cy="52079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04B5B8-08CC-4D07-8E2B-B7A9518083FB}"/>
              </a:ext>
            </a:extLst>
          </p:cNvPr>
          <p:cNvSpPr txBox="1"/>
          <p:nvPr/>
        </p:nvSpPr>
        <p:spPr>
          <a:xfrm>
            <a:off x="2951249" y="1707599"/>
            <a:ext cx="11870226" cy="8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9"/>
              </a:lnSpc>
            </a:pPr>
            <a:r>
              <a:rPr lang="en-US" sz="5971" dirty="0">
                <a:solidFill>
                  <a:schemeClr val="bg1">
                    <a:lumMod val="95000"/>
                  </a:schemeClr>
                </a:solidFill>
                <a:latin typeface="More Sugar"/>
              </a:rPr>
              <a:t>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3139538" y="2565283"/>
            <a:ext cx="5303322" cy="58768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C41AA-2C75-45C8-A9DB-A9B76897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62" y="3546112"/>
            <a:ext cx="5513783" cy="22999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8D1D0E-862F-4A6D-8921-B956D8BBB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812" y="4741916"/>
            <a:ext cx="4831177" cy="279112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A1EC669-0156-402B-B55A-0EA2F13EACBD}"/>
              </a:ext>
            </a:extLst>
          </p:cNvPr>
          <p:cNvGrpSpPr/>
          <p:nvPr/>
        </p:nvGrpSpPr>
        <p:grpSpPr>
          <a:xfrm>
            <a:off x="2923139" y="914578"/>
            <a:ext cx="12419460" cy="1135404"/>
            <a:chOff x="2923139" y="914578"/>
            <a:chExt cx="12419460" cy="11354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B89086-3EF1-4C66-906A-EE8751EB2110}"/>
                </a:ext>
              </a:extLst>
            </p:cNvPr>
            <p:cNvSpPr txBox="1"/>
            <p:nvPr/>
          </p:nvSpPr>
          <p:spPr>
            <a:xfrm>
              <a:off x="3250979" y="914578"/>
              <a:ext cx="11870226" cy="86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69"/>
                </a:lnSpc>
              </a:pPr>
              <a:r>
                <a:rPr lang="en-US" sz="5971" dirty="0">
                  <a:solidFill>
                    <a:schemeClr val="bg1">
                      <a:lumMod val="95000"/>
                    </a:schemeClr>
                  </a:solidFill>
                  <a:latin typeface="More Sugar"/>
                </a:rPr>
                <a:t>Hasil Input dan Output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70E6D1-41FE-4583-B2A7-A942CEDF47B4}"/>
                </a:ext>
              </a:extLst>
            </p:cNvPr>
            <p:cNvSpPr txBox="1"/>
            <p:nvPr/>
          </p:nvSpPr>
          <p:spPr>
            <a:xfrm>
              <a:off x="2923139" y="1360066"/>
              <a:ext cx="12419460" cy="68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4"/>
                </a:lnSpc>
              </a:pPr>
              <a:r>
                <a:rPr lang="en-US" sz="477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re Sugar"/>
                </a:rPr>
                <a:t>______________________</a:t>
              </a: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175605AB-D3C4-4921-B16F-F6C1BFE1953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0497972" y="2773655"/>
            <a:ext cx="5418913" cy="57598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C7D0BB4-8E85-4506-B0DF-05486DF4E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2528" y="3689959"/>
            <a:ext cx="5511617" cy="22602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462A695-9959-4C33-943D-2302E3559A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8925" y="4876065"/>
            <a:ext cx="4181032" cy="27451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AE48434-3D75-4EFF-8BEE-0CA903353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3855" y="2650513"/>
            <a:ext cx="14698972" cy="56332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8FD2470-DAF0-4EBD-B478-473C84BBBC78}"/>
              </a:ext>
            </a:extLst>
          </p:cNvPr>
          <p:cNvGrpSpPr/>
          <p:nvPr/>
        </p:nvGrpSpPr>
        <p:grpSpPr>
          <a:xfrm>
            <a:off x="3044962" y="2680784"/>
            <a:ext cx="11870226" cy="6190782"/>
            <a:chOff x="2916333" y="2735765"/>
            <a:chExt cx="11870226" cy="619078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07257AC-FFDF-4884-8862-55F24060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8027" y="2735765"/>
              <a:ext cx="8707900" cy="509504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F870D8-6E61-4FBC-AF82-56999271DD13}"/>
                </a:ext>
              </a:extLst>
            </p:cNvPr>
            <p:cNvSpPr txBox="1"/>
            <p:nvPr/>
          </p:nvSpPr>
          <p:spPr>
            <a:xfrm>
              <a:off x="2916333" y="8159414"/>
              <a:ext cx="11870226" cy="767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69"/>
                </a:lnSpc>
              </a:pPr>
              <a:r>
                <a:rPr lang="en-US" sz="3200" dirty="0" err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More Sugar"/>
                </a:rPr>
                <a:t>Persplexity</a:t>
              </a:r>
              <a:endPara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More Sug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5532" y="2730139"/>
            <a:ext cx="8383768" cy="7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09427D"/>
                </a:solidFill>
                <a:latin typeface="More Sugar"/>
              </a:rPr>
              <a:t>Mengonversi kata menjadi kumpulan sequence yang berisi list angka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75532" y="1209201"/>
            <a:ext cx="8383768" cy="3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09427D"/>
                </a:solidFill>
                <a:latin typeface="More Sugar"/>
              </a:rPr>
              <a:t>Tokenisasi seluruh kata yang ada dalam dokumen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75532" y="4580380"/>
            <a:ext cx="8383768" cy="7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09427D"/>
                </a:solidFill>
                <a:latin typeface="More Sugar"/>
              </a:rPr>
              <a:t>Membuat N-gram model sesuai dengan panjang tiap sequence-nya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5532" y="6024570"/>
            <a:ext cx="8383768" cy="7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09427D"/>
                </a:solidFill>
                <a:latin typeface="More Sugar"/>
              </a:rPr>
              <a:t>Menyamaratakan panjang list tiap sequence menggunakan padding 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0424" y="1237563"/>
            <a:ext cx="64841" cy="8428870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72146" y="4504672"/>
            <a:ext cx="501977" cy="5019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72146" y="1164003"/>
            <a:ext cx="501977" cy="50197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2146" y="6175007"/>
            <a:ext cx="501977" cy="50197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2146" y="2834337"/>
            <a:ext cx="501977" cy="5019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71856" y="7757211"/>
            <a:ext cx="501977" cy="5019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2146" y="9180208"/>
            <a:ext cx="501977" cy="50197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875532" y="7848648"/>
            <a:ext cx="8383768" cy="3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09427D"/>
                </a:solidFill>
                <a:latin typeface="More Sugar"/>
              </a:rPr>
              <a:t>Mendefinisikan feature dan label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75532" y="9225406"/>
            <a:ext cx="8383768" cy="3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sz="2200">
                <a:solidFill>
                  <a:srgbClr val="09427D"/>
                </a:solidFill>
                <a:latin typeface="More Sugar"/>
              </a:rPr>
              <a:t>Membangun model Machine Learning untuk memprediksi kata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3018" y="3500787"/>
            <a:ext cx="4941474" cy="2833594"/>
            <a:chOff x="0" y="0"/>
            <a:chExt cx="6588632" cy="377812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260245"/>
              <a:ext cx="6588632" cy="174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9"/>
                </a:lnSpc>
              </a:pPr>
              <a:r>
                <a:rPr lang="en-US" sz="4590" dirty="0">
                  <a:solidFill>
                    <a:srgbClr val="09427D"/>
                  </a:solidFill>
                  <a:latin typeface="More Sugar"/>
                </a:rPr>
                <a:t>Langkah-Langkah </a:t>
              </a:r>
              <a:r>
                <a:rPr lang="en-US" sz="4590" dirty="0" err="1">
                  <a:solidFill>
                    <a:srgbClr val="09427D"/>
                  </a:solidFill>
                  <a:latin typeface="More Sugar"/>
                </a:rPr>
                <a:t>Pengerjaan</a:t>
              </a:r>
              <a:endParaRPr lang="en-US" sz="4590" dirty="0">
                <a:solidFill>
                  <a:srgbClr val="09427D"/>
                </a:solidFill>
                <a:latin typeface="More Sug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1359" y="2845448"/>
              <a:ext cx="5985915" cy="93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254"/>
                </a:lnSpc>
              </a:pPr>
              <a:r>
                <a:rPr lang="en-US" sz="4777">
                  <a:solidFill>
                    <a:srgbClr val="09427D"/>
                  </a:solidFill>
                  <a:latin typeface="More Sugar"/>
                </a:rPr>
                <a:t>____________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1359" y="38100"/>
              <a:ext cx="5985915" cy="93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254"/>
                </a:lnSpc>
              </a:pPr>
              <a:r>
                <a:rPr lang="en-US" sz="4777">
                  <a:solidFill>
                    <a:srgbClr val="09427D"/>
                  </a:solidFill>
                  <a:latin typeface="More Sugar"/>
                </a:rPr>
                <a:t>____________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C1B5AFF-BC26-4F77-9C1A-4612DB28C9C7}"/>
              </a:ext>
            </a:extLst>
          </p:cNvPr>
          <p:cNvSpPr/>
          <p:nvPr/>
        </p:nvSpPr>
        <p:spPr>
          <a:xfrm>
            <a:off x="1444434" y="7077645"/>
            <a:ext cx="1264607" cy="503141"/>
          </a:xfrm>
          <a:prstGeom prst="round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730785">
            <a:off x="14273695" y="8906860"/>
            <a:ext cx="6677619" cy="6921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603079">
            <a:off x="-5213369" y="7335156"/>
            <a:ext cx="7431224" cy="743122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F20057A-C52D-47B3-A664-AE0AFF4CB6D3}"/>
              </a:ext>
            </a:extLst>
          </p:cNvPr>
          <p:cNvGrpSpPr/>
          <p:nvPr/>
        </p:nvGrpSpPr>
        <p:grpSpPr>
          <a:xfrm>
            <a:off x="1461720" y="5862348"/>
            <a:ext cx="9038938" cy="725815"/>
            <a:chOff x="1461720" y="5862348"/>
            <a:chExt cx="9038938" cy="725815"/>
          </a:xfrm>
        </p:grpSpPr>
        <p:grpSp>
          <p:nvGrpSpPr>
            <p:cNvPr id="6" name="Group 6"/>
            <p:cNvGrpSpPr/>
            <p:nvPr/>
          </p:nvGrpSpPr>
          <p:grpSpPr>
            <a:xfrm>
              <a:off x="1461720" y="5862348"/>
              <a:ext cx="1004327" cy="725815"/>
              <a:chOff x="0" y="0"/>
              <a:chExt cx="2648293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602893" y="6006672"/>
              <a:ext cx="730634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re Sugar Thin"/>
                </a:rPr>
                <a:t>have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813402" y="6006672"/>
              <a:ext cx="31826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re Sugar Thin"/>
                </a:rPr>
                <a:t>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59193" y="6006672"/>
              <a:ext cx="66129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re Sugar Thin"/>
                </a:rPr>
                <a:t>have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466047" y="5862348"/>
              <a:ext cx="1004327" cy="725815"/>
              <a:chOff x="0" y="0"/>
              <a:chExt cx="2648293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3470372" y="5862348"/>
              <a:ext cx="1004327" cy="725815"/>
              <a:chOff x="0" y="0"/>
              <a:chExt cx="2648293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474699" y="5862348"/>
              <a:ext cx="1004327" cy="725815"/>
              <a:chOff x="0" y="0"/>
              <a:chExt cx="2648293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5479025" y="5862348"/>
              <a:ext cx="1004327" cy="725815"/>
              <a:chOff x="0" y="0"/>
              <a:chExt cx="2648293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483352" y="5862348"/>
              <a:ext cx="1004327" cy="725815"/>
              <a:chOff x="0" y="0"/>
              <a:chExt cx="2648293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7487678" y="5862348"/>
              <a:ext cx="1004327" cy="725815"/>
              <a:chOff x="0" y="0"/>
              <a:chExt cx="2648293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8492004" y="5862348"/>
              <a:ext cx="1004327" cy="725815"/>
              <a:chOff x="0" y="0"/>
              <a:chExt cx="2648293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496331" y="5862348"/>
              <a:ext cx="1004327" cy="725815"/>
              <a:chOff x="0" y="0"/>
              <a:chExt cx="2648293" cy="191389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6482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648293" h="1913890">
                    <a:moveTo>
                      <a:pt x="2523833" y="59690"/>
                    </a:moveTo>
                    <a:cubicBezTo>
                      <a:pt x="2559393" y="59690"/>
                      <a:pt x="2588603" y="88900"/>
                      <a:pt x="2588603" y="124460"/>
                    </a:cubicBezTo>
                    <a:lnTo>
                      <a:pt x="2588603" y="1789430"/>
                    </a:lnTo>
                    <a:cubicBezTo>
                      <a:pt x="2588603" y="1824990"/>
                      <a:pt x="2559393" y="1854200"/>
                      <a:pt x="2523833" y="1854200"/>
                    </a:cubicBezTo>
                    <a:lnTo>
                      <a:pt x="124460" y="1854200"/>
                    </a:lnTo>
                    <a:cubicBezTo>
                      <a:pt x="88900" y="1854200"/>
                      <a:pt x="59690" y="1824990"/>
                      <a:pt x="59690" y="178943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23833" y="59690"/>
                    </a:lnTo>
                    <a:moveTo>
                      <a:pt x="25238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89430"/>
                    </a:lnTo>
                    <a:cubicBezTo>
                      <a:pt x="0" y="1858010"/>
                      <a:pt x="55880" y="1913890"/>
                      <a:pt x="124460" y="1913890"/>
                    </a:cubicBezTo>
                    <a:lnTo>
                      <a:pt x="2523833" y="1913890"/>
                    </a:lnTo>
                    <a:cubicBezTo>
                      <a:pt x="2592413" y="1913890"/>
                      <a:pt x="2648293" y="1858010"/>
                      <a:pt x="2648293" y="1789430"/>
                    </a:cubicBezTo>
                    <a:lnTo>
                      <a:pt x="2648293" y="124460"/>
                    </a:lnTo>
                    <a:cubicBezTo>
                      <a:pt x="2648293" y="55880"/>
                      <a:pt x="2592413" y="0"/>
                      <a:pt x="2523833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1804750" y="6006672"/>
              <a:ext cx="31826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re Sugar Thin"/>
                </a:rPr>
                <a:t>I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654866" y="6006672"/>
              <a:ext cx="66129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re Sugar Thin"/>
                </a:rPr>
                <a:t>I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646214" y="6006672"/>
              <a:ext cx="66129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re Sugar Thin"/>
                </a:rPr>
                <a:t>pen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663519" y="6006672"/>
              <a:ext cx="66129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re Sugar Thin"/>
                </a:rPr>
                <a:t>an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667845" y="6006672"/>
              <a:ext cx="66129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F76B6B"/>
                  </a:solidFill>
                  <a:latin typeface="More Sugar Thin"/>
                </a:rPr>
                <a:t>???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5650540" y="6006672"/>
              <a:ext cx="661297" cy="401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re Sugar Thin"/>
                </a:rPr>
                <a:t>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6299A7-7902-442B-9D1B-E3894CB21AF9}"/>
              </a:ext>
            </a:extLst>
          </p:cNvPr>
          <p:cNvGrpSpPr/>
          <p:nvPr/>
        </p:nvGrpSpPr>
        <p:grpSpPr>
          <a:xfrm>
            <a:off x="4983053" y="4834467"/>
            <a:ext cx="5352280" cy="1027882"/>
            <a:chOff x="4983053" y="4834467"/>
            <a:chExt cx="5352280" cy="1027882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4983053" y="5017969"/>
              <a:ext cx="5352280" cy="84438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5650547" y="4834467"/>
              <a:ext cx="538014" cy="311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15"/>
                </a:lnSpc>
              </a:pPr>
              <a:r>
                <a:rPr lang="en-US" dirty="0">
                  <a:solidFill>
                    <a:srgbClr val="F76B6B"/>
                  </a:solidFill>
                  <a:latin typeface="More Sugar Thin"/>
                </a:rPr>
                <a:t>LTM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B27D15-B92A-428C-9407-619BAAD97EEF}"/>
              </a:ext>
            </a:extLst>
          </p:cNvPr>
          <p:cNvGrpSpPr/>
          <p:nvPr/>
        </p:nvGrpSpPr>
        <p:grpSpPr>
          <a:xfrm>
            <a:off x="8663552" y="5391439"/>
            <a:ext cx="1415632" cy="470910"/>
            <a:chOff x="8663552" y="5391439"/>
            <a:chExt cx="1415632" cy="47091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9074857" y="5557399"/>
              <a:ext cx="1004327" cy="30495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8663552" y="5391439"/>
              <a:ext cx="512564" cy="303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4"/>
                </a:lnSpc>
              </a:pPr>
              <a:r>
                <a:rPr lang="en-US" sz="1803" dirty="0">
                  <a:solidFill>
                    <a:srgbClr val="E3AF53"/>
                  </a:solidFill>
                  <a:latin typeface="More Sugar Thin"/>
                </a:rPr>
                <a:t>STM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B9E8E3-631E-444A-A8E7-615F44701FEF}"/>
              </a:ext>
            </a:extLst>
          </p:cNvPr>
          <p:cNvGrpSpPr/>
          <p:nvPr/>
        </p:nvGrpSpPr>
        <p:grpSpPr>
          <a:xfrm>
            <a:off x="11552866" y="3433645"/>
            <a:ext cx="4873376" cy="4701833"/>
            <a:chOff x="11279744" y="3678003"/>
            <a:chExt cx="4873376" cy="470183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6508581">
              <a:off x="11365515" y="3592232"/>
              <a:ext cx="4701833" cy="4873376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2733561" y="4532063"/>
              <a:ext cx="2321153" cy="2637674"/>
            </a:xfrm>
            <a:prstGeom prst="rect">
              <a:avLst/>
            </a:prstGeom>
          </p:spPr>
        </p:pic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587763">
            <a:off x="16011300" y="-4182170"/>
            <a:ext cx="7431224" cy="7431224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27600">
            <a:off x="-6064534" y="-2686912"/>
            <a:ext cx="7431224" cy="7431224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555724" y="7095520"/>
            <a:ext cx="1564887" cy="1693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re Sugar Thin"/>
              </a:rPr>
              <a:t>a. apple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re Sugar Thin"/>
              </a:rPr>
              <a:t>b. dog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re Sugar Thin"/>
              </a:rPr>
              <a:t>c. book</a:t>
            </a:r>
          </a:p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re Sugar Thin"/>
              </a:rPr>
              <a:t>d. animal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47B1F6-D819-45A9-A5E5-11B0F722169B}"/>
              </a:ext>
            </a:extLst>
          </p:cNvPr>
          <p:cNvGrpSpPr/>
          <p:nvPr/>
        </p:nvGrpSpPr>
        <p:grpSpPr>
          <a:xfrm>
            <a:off x="2901237" y="1076325"/>
            <a:ext cx="12485526" cy="1135403"/>
            <a:chOff x="2901237" y="1076325"/>
            <a:chExt cx="12485526" cy="1135403"/>
          </a:xfrm>
        </p:grpSpPr>
        <p:sp>
          <p:nvSpPr>
            <p:cNvPr id="45" name="TextBox 45"/>
            <p:cNvSpPr txBox="1"/>
            <p:nvPr/>
          </p:nvSpPr>
          <p:spPr>
            <a:xfrm>
              <a:off x="3516537" y="1076325"/>
              <a:ext cx="11870226" cy="86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6569"/>
                </a:lnSpc>
              </a:pPr>
              <a:r>
                <a:rPr lang="en-US" sz="5971" dirty="0">
                  <a:solidFill>
                    <a:srgbClr val="CEDEF6"/>
                  </a:solidFill>
                  <a:latin typeface="More Sugar"/>
                </a:rPr>
                <a:t>Model Machine Learning LSTM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901237" y="1521812"/>
              <a:ext cx="12419460" cy="68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254"/>
                </a:lnSpc>
              </a:pPr>
              <a:r>
                <a:rPr lang="en-US" sz="4777" dirty="0">
                  <a:solidFill>
                    <a:srgbClr val="09427D"/>
                  </a:solidFill>
                  <a:latin typeface="More Sugar"/>
                </a:rPr>
                <a:t>__________________________________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B2504F-49E2-42CC-9785-FC5BDF805AED}"/>
              </a:ext>
            </a:extLst>
          </p:cNvPr>
          <p:cNvGrpSpPr/>
          <p:nvPr/>
        </p:nvGrpSpPr>
        <p:grpSpPr>
          <a:xfrm>
            <a:off x="11116073" y="3042908"/>
            <a:ext cx="6334123" cy="5203558"/>
            <a:chOff x="10659884" y="2964444"/>
            <a:chExt cx="6394136" cy="5364836"/>
          </a:xfrm>
        </p:grpSpPr>
        <p:pic>
          <p:nvPicPr>
            <p:cNvPr id="48" name="Picture 40">
              <a:extLst>
                <a:ext uri="{FF2B5EF4-FFF2-40B4-BE49-F238E27FC236}">
                  <a16:creationId xmlns:a16="http://schemas.microsoft.com/office/drawing/2014/main" id="{F5D1ADB7-822F-4574-A7D9-99CDA04A7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659884" y="2964444"/>
              <a:ext cx="6394136" cy="5364836"/>
            </a:xfrm>
            <a:prstGeom prst="rect">
              <a:avLst/>
            </a:prstGeom>
          </p:spPr>
        </p:pic>
        <p:grpSp>
          <p:nvGrpSpPr>
            <p:cNvPr id="49" name="Group 41">
              <a:extLst>
                <a:ext uri="{FF2B5EF4-FFF2-40B4-BE49-F238E27FC236}">
                  <a16:creationId xmlns:a16="http://schemas.microsoft.com/office/drawing/2014/main" id="{B74B0151-6F00-4C24-AAD8-A2C553B79784}"/>
                </a:ext>
              </a:extLst>
            </p:cNvPr>
            <p:cNvGrpSpPr/>
            <p:nvPr/>
          </p:nvGrpSpPr>
          <p:grpSpPr>
            <a:xfrm>
              <a:off x="11453002" y="3771237"/>
              <a:ext cx="4807899" cy="3751249"/>
              <a:chOff x="0" y="0"/>
              <a:chExt cx="6410531" cy="5001666"/>
            </a:xfrm>
          </p:grpSpPr>
          <p:pic>
            <p:nvPicPr>
              <p:cNvPr id="50" name="Picture 42">
                <a:extLst>
                  <a:ext uri="{FF2B5EF4-FFF2-40B4-BE49-F238E27FC236}">
                    <a16:creationId xmlns:a16="http://schemas.microsoft.com/office/drawing/2014/main" id="{3FFCCD13-451B-4960-923E-13F87F137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>
              <a:xfrm>
                <a:off x="0" y="989800"/>
                <a:ext cx="4011866" cy="4011866"/>
              </a:xfrm>
              <a:prstGeom prst="rect">
                <a:avLst/>
              </a:prstGeom>
            </p:spPr>
          </p:pic>
          <p:pic>
            <p:nvPicPr>
              <p:cNvPr id="51" name="Picture 43">
                <a:extLst>
                  <a:ext uri="{FF2B5EF4-FFF2-40B4-BE49-F238E27FC236}">
                    <a16:creationId xmlns:a16="http://schemas.microsoft.com/office/drawing/2014/main" id="{32D220DF-F6C3-40EB-8E8C-70DA1F49E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24628" y="0"/>
                <a:ext cx="3785903" cy="2758977"/>
              </a:xfrm>
              <a:prstGeom prst="rect">
                <a:avLst/>
              </a:prstGeom>
            </p:spPr>
          </p:pic>
          <p:pic>
            <p:nvPicPr>
              <p:cNvPr id="52" name="Picture 44">
                <a:extLst>
                  <a:ext uri="{FF2B5EF4-FFF2-40B4-BE49-F238E27FC236}">
                    <a16:creationId xmlns:a16="http://schemas.microsoft.com/office/drawing/2014/main" id="{AF980BCD-910C-488A-9FB0-CDE4C3F77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27808" y="440059"/>
                <a:ext cx="1179544" cy="1327195"/>
              </a:xfrm>
              <a:prstGeom prst="rect">
                <a:avLst/>
              </a:prstGeom>
            </p:spPr>
          </p:pic>
        </p:grpSp>
      </p:grpSp>
      <p:sp>
        <p:nvSpPr>
          <p:cNvPr id="55" name="TextBox 45">
            <a:extLst>
              <a:ext uri="{FF2B5EF4-FFF2-40B4-BE49-F238E27FC236}">
                <a16:creationId xmlns:a16="http://schemas.microsoft.com/office/drawing/2014/main" id="{FCB378D7-0597-461B-A09B-17E5EEB44A61}"/>
              </a:ext>
            </a:extLst>
          </p:cNvPr>
          <p:cNvSpPr txBox="1"/>
          <p:nvPr/>
        </p:nvSpPr>
        <p:spPr>
          <a:xfrm>
            <a:off x="1499924" y="3183540"/>
            <a:ext cx="992285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LSTM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merupakan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salah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satu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tipe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RNN (Recurrent Neural Network) yang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memanfaatkan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informasi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jangka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panjang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(Long Term Memory)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maupun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informasi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jangka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pendek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(Short Term Memory)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melakukan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re Sugar Thin" panose="020B0604020202020204" charset="0"/>
              </a:rPr>
              <a:t>prediksi</a:t>
            </a:r>
            <a:endParaRPr lang="en-US" sz="2000" i="1" dirty="0">
              <a:solidFill>
                <a:schemeClr val="bg1">
                  <a:lumMod val="85000"/>
                </a:schemeClr>
              </a:solidFill>
              <a:latin typeface="More Sugar Thin" panose="020B0604020202020204" charset="0"/>
            </a:endParaRPr>
          </a:p>
        </p:txBody>
      </p:sp>
      <p:sp>
        <p:nvSpPr>
          <p:cNvPr id="56" name="TextBox 45">
            <a:extLst>
              <a:ext uri="{FF2B5EF4-FFF2-40B4-BE49-F238E27FC236}">
                <a16:creationId xmlns:a16="http://schemas.microsoft.com/office/drawing/2014/main" id="{9C3BBFCD-1459-4FDF-87C4-DEFFD7228FD4}"/>
              </a:ext>
            </a:extLst>
          </p:cNvPr>
          <p:cNvSpPr txBox="1"/>
          <p:nvPr/>
        </p:nvSpPr>
        <p:spPr>
          <a:xfrm>
            <a:off x="1499924" y="2291861"/>
            <a:ext cx="9922858" cy="752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569"/>
              </a:lnSpc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More Sugar"/>
              </a:rPr>
              <a:t>Apa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re Sugar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More Sugar"/>
              </a:rPr>
              <a:t>itu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re Sugar"/>
              </a:rPr>
              <a:t> LSTM ?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467C75-F0EC-41E5-B359-4BC3515D7F85}"/>
              </a:ext>
            </a:extLst>
          </p:cNvPr>
          <p:cNvGrpSpPr/>
          <p:nvPr/>
        </p:nvGrpSpPr>
        <p:grpSpPr>
          <a:xfrm>
            <a:off x="1209289" y="1006059"/>
            <a:ext cx="15803356" cy="8403378"/>
            <a:chOff x="1209289" y="1006059"/>
            <a:chExt cx="15803356" cy="8403378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E21D95A-8205-49CF-B5DC-F407794E4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09289" y="1006059"/>
              <a:ext cx="15803356" cy="8403378"/>
            </a:xfrm>
            <a:prstGeom prst="rect">
              <a:avLst/>
            </a:prstGeom>
          </p:spPr>
        </p:pic>
        <p:pic>
          <p:nvPicPr>
            <p:cNvPr id="69" name="clip apple pen">
              <a:hlinkClick r:id="" action="ppaction://media"/>
              <a:extLst>
                <a:ext uri="{FF2B5EF4-FFF2-40B4-BE49-F238E27FC236}">
                  <a16:creationId xmlns:a16="http://schemas.microsoft.com/office/drawing/2014/main" id="{325526CE-6512-4ACC-989D-AA2F19A64AE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3048000" y="1714500"/>
              <a:ext cx="12192000" cy="685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</p:childTnLst>
        </p:cTn>
      </p:par>
    </p:tnLst>
    <p:bldLst>
      <p:bldP spid="67" grpId="0" animBg="1"/>
      <p:bldP spid="46" grpId="0"/>
      <p:bldP spid="55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-4735775" y="-4198724"/>
            <a:ext cx="6987999" cy="72429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206995">
            <a:off x="-5345344" y="4170156"/>
            <a:ext cx="7947758" cy="7947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 flipH="1">
            <a:off x="15950968" y="5125674"/>
            <a:ext cx="7947758" cy="794775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53A8CC8-8200-4DC1-9836-8D57720EEDE2}"/>
              </a:ext>
            </a:extLst>
          </p:cNvPr>
          <p:cNvGrpSpPr/>
          <p:nvPr/>
        </p:nvGrpSpPr>
        <p:grpSpPr>
          <a:xfrm>
            <a:off x="2923139" y="914578"/>
            <a:ext cx="12419460" cy="1135404"/>
            <a:chOff x="2923139" y="914578"/>
            <a:chExt cx="12419460" cy="1135404"/>
          </a:xfrm>
        </p:grpSpPr>
        <p:sp>
          <p:nvSpPr>
            <p:cNvPr id="33" name="TextBox 33"/>
            <p:cNvSpPr txBox="1"/>
            <p:nvPr/>
          </p:nvSpPr>
          <p:spPr>
            <a:xfrm>
              <a:off x="3250979" y="914578"/>
              <a:ext cx="11870226" cy="86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69"/>
                </a:lnSpc>
              </a:pPr>
              <a:r>
                <a:rPr lang="en-US" sz="5971" dirty="0" err="1">
                  <a:solidFill>
                    <a:srgbClr val="B1FFC0"/>
                  </a:solidFill>
                  <a:latin typeface="More Sugar"/>
                </a:rPr>
                <a:t>Intuisi</a:t>
              </a:r>
              <a:r>
                <a:rPr lang="en-US" sz="5971" dirty="0">
                  <a:solidFill>
                    <a:srgbClr val="B1FFC0"/>
                  </a:solidFill>
                  <a:latin typeface="More Sugar"/>
                </a:rPr>
                <a:t> Model LSTM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923139" y="1360066"/>
              <a:ext cx="12419460" cy="68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4"/>
                </a:lnSpc>
              </a:pPr>
              <a:r>
                <a:rPr lang="en-US" sz="4777" dirty="0">
                  <a:solidFill>
                    <a:srgbClr val="264C3D"/>
                  </a:solidFill>
                  <a:latin typeface="More Sugar"/>
                </a:rPr>
                <a:t>______________________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C072AC9-B3C3-47E4-8623-CCAE945BE515}"/>
              </a:ext>
            </a:extLst>
          </p:cNvPr>
          <p:cNvGrpSpPr/>
          <p:nvPr/>
        </p:nvGrpSpPr>
        <p:grpSpPr>
          <a:xfrm>
            <a:off x="3657600" y="2556403"/>
            <a:ext cx="11237425" cy="6816019"/>
            <a:chOff x="3843315" y="2867270"/>
            <a:chExt cx="10520439" cy="6118408"/>
          </a:xfrm>
        </p:grpSpPr>
        <p:grpSp>
          <p:nvGrpSpPr>
            <p:cNvPr id="5" name="Group 5"/>
            <p:cNvGrpSpPr/>
            <p:nvPr/>
          </p:nvGrpSpPr>
          <p:grpSpPr>
            <a:xfrm>
              <a:off x="3843315" y="2867270"/>
              <a:ext cx="10520439" cy="6118408"/>
              <a:chOff x="-156655" y="-9525"/>
              <a:chExt cx="14027253" cy="8157877"/>
            </a:xfrm>
          </p:grpSpPr>
          <p:grpSp>
            <p:nvGrpSpPr>
              <p:cNvPr id="6" name="Group 6"/>
              <p:cNvGrpSpPr/>
              <p:nvPr/>
            </p:nvGrpSpPr>
            <p:grpSpPr>
              <a:xfrm>
                <a:off x="2680360" y="1705400"/>
                <a:ext cx="7357559" cy="4642218"/>
                <a:chOff x="0" y="0"/>
                <a:chExt cx="3033369" cy="191389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3033369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3369" h="1913890">
                      <a:moveTo>
                        <a:pt x="2908908" y="59690"/>
                      </a:moveTo>
                      <a:cubicBezTo>
                        <a:pt x="2944469" y="59690"/>
                        <a:pt x="2973678" y="88900"/>
                        <a:pt x="2973678" y="124460"/>
                      </a:cubicBezTo>
                      <a:lnTo>
                        <a:pt x="2973678" y="1789430"/>
                      </a:lnTo>
                      <a:cubicBezTo>
                        <a:pt x="2973678" y="1824990"/>
                        <a:pt x="2944469" y="1854200"/>
                        <a:pt x="2908908" y="1854200"/>
                      </a:cubicBezTo>
                      <a:lnTo>
                        <a:pt x="124460" y="1854200"/>
                      </a:lnTo>
                      <a:cubicBezTo>
                        <a:pt x="88900" y="1854200"/>
                        <a:pt x="59690" y="1824990"/>
                        <a:pt x="59690" y="1789430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2908908" y="59690"/>
                      </a:lnTo>
                      <a:moveTo>
                        <a:pt x="2908908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1789430"/>
                      </a:lnTo>
                      <a:cubicBezTo>
                        <a:pt x="0" y="1858010"/>
                        <a:pt x="55880" y="1913890"/>
                        <a:pt x="124460" y="1913890"/>
                      </a:cubicBezTo>
                      <a:lnTo>
                        <a:pt x="2908909" y="1913890"/>
                      </a:lnTo>
                      <a:cubicBezTo>
                        <a:pt x="2977489" y="1913890"/>
                        <a:pt x="3033369" y="1858010"/>
                        <a:pt x="3033369" y="1789430"/>
                      </a:cubicBezTo>
                      <a:lnTo>
                        <a:pt x="3033369" y="124460"/>
                      </a:lnTo>
                      <a:cubicBezTo>
                        <a:pt x="3033369" y="55880"/>
                        <a:pt x="2977489" y="0"/>
                        <a:pt x="2908908" y="0"/>
                      </a:cubicBezTo>
                      <a:close/>
                    </a:path>
                  </a:pathLst>
                </a:custGeom>
                <a:solidFill>
                  <a:srgbClr val="264C3D"/>
                </a:solidFill>
              </p:spPr>
            </p:sp>
          </p:grpSp>
          <p:grpSp>
            <p:nvGrpSpPr>
              <p:cNvPr id="8" name="Group 8"/>
              <p:cNvGrpSpPr/>
              <p:nvPr/>
            </p:nvGrpSpPr>
            <p:grpSpPr>
              <a:xfrm>
                <a:off x="3345052" y="2473422"/>
                <a:ext cx="2419472" cy="1132120"/>
                <a:chOff x="0" y="0"/>
                <a:chExt cx="4090207" cy="191389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4090207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0207" h="1913890">
                      <a:moveTo>
                        <a:pt x="0" y="0"/>
                      </a:moveTo>
                      <a:lnTo>
                        <a:pt x="4090207" y="0"/>
                      </a:lnTo>
                      <a:lnTo>
                        <a:pt x="4090207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EDEDED"/>
                </a:solidFill>
              </p:spPr>
            </p:sp>
          </p:grpSp>
          <p:grpSp>
            <p:nvGrpSpPr>
              <p:cNvPr id="10" name="Group 10"/>
              <p:cNvGrpSpPr/>
              <p:nvPr/>
            </p:nvGrpSpPr>
            <p:grpSpPr>
              <a:xfrm>
                <a:off x="3345052" y="4453840"/>
                <a:ext cx="2419472" cy="1132120"/>
                <a:chOff x="0" y="0"/>
                <a:chExt cx="4090207" cy="191389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4090207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0207" h="1913890">
                      <a:moveTo>
                        <a:pt x="0" y="0"/>
                      </a:moveTo>
                      <a:lnTo>
                        <a:pt x="4090207" y="0"/>
                      </a:lnTo>
                      <a:lnTo>
                        <a:pt x="4090207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EDEDED"/>
                </a:solidFill>
              </p:spPr>
            </p:sp>
          </p:grpSp>
          <p:grpSp>
            <p:nvGrpSpPr>
              <p:cNvPr id="12" name="Group 12"/>
              <p:cNvGrpSpPr/>
              <p:nvPr/>
            </p:nvGrpSpPr>
            <p:grpSpPr>
              <a:xfrm>
                <a:off x="7065743" y="2509279"/>
                <a:ext cx="2419472" cy="1132120"/>
                <a:chOff x="0" y="0"/>
                <a:chExt cx="4090207" cy="191389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4090207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0207" h="1913890">
                      <a:moveTo>
                        <a:pt x="0" y="0"/>
                      </a:moveTo>
                      <a:lnTo>
                        <a:pt x="4090207" y="0"/>
                      </a:lnTo>
                      <a:lnTo>
                        <a:pt x="4090207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EDEDED"/>
                </a:solidFill>
              </p:spPr>
            </p:sp>
          </p:grpSp>
          <p:grpSp>
            <p:nvGrpSpPr>
              <p:cNvPr id="14" name="Group 14"/>
              <p:cNvGrpSpPr/>
              <p:nvPr/>
            </p:nvGrpSpPr>
            <p:grpSpPr>
              <a:xfrm>
                <a:off x="7065743" y="4489696"/>
                <a:ext cx="2419472" cy="1132120"/>
                <a:chOff x="0" y="0"/>
                <a:chExt cx="4090207" cy="191389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4090207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0207" h="1913890">
                      <a:moveTo>
                        <a:pt x="0" y="0"/>
                      </a:moveTo>
                      <a:lnTo>
                        <a:pt x="4090207" y="0"/>
                      </a:lnTo>
                      <a:lnTo>
                        <a:pt x="4090207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EDEDED"/>
                </a:solidFill>
              </p:spPr>
            </p:sp>
          </p:grpSp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144564" y="2822355"/>
                <a:ext cx="2183587" cy="450365"/>
              </a:xfrm>
              <a:prstGeom prst="rect">
                <a:avLst/>
              </a:prstGeom>
            </p:spPr>
          </p:pic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144564" y="4765190"/>
                <a:ext cx="2183587" cy="450365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476708" y="2822355"/>
                <a:ext cx="2183587" cy="450365"/>
              </a:xfrm>
              <a:prstGeom prst="rect">
                <a:avLst/>
              </a:prstGeom>
            </p:spPr>
          </p:pic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476708" y="4765190"/>
                <a:ext cx="2183587" cy="450365"/>
              </a:xfrm>
              <a:prstGeom prst="rect">
                <a:avLst/>
              </a:prstGeom>
            </p:spPr>
          </p:pic>
          <p:sp>
            <p:nvSpPr>
              <p:cNvPr id="20" name="TextBox 20"/>
              <p:cNvSpPr txBox="1"/>
              <p:nvPr/>
            </p:nvSpPr>
            <p:spPr>
              <a:xfrm>
                <a:off x="-156655" y="2777251"/>
                <a:ext cx="1065724" cy="5080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 dirty="0">
                    <a:solidFill>
                      <a:srgbClr val="B82F33"/>
                    </a:solidFill>
                    <a:latin typeface="More Sugar Bold"/>
                  </a:rPr>
                  <a:t>LTM</a:t>
                </a: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-144392" y="4795700"/>
                <a:ext cx="1065725" cy="5080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 dirty="0">
                    <a:solidFill>
                      <a:srgbClr val="B82F33"/>
                    </a:solidFill>
                    <a:latin typeface="More Sugar Bold"/>
                  </a:rPr>
                  <a:t>STM</a:t>
                </a: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1860971" y="2777251"/>
                <a:ext cx="2009627" cy="5080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 dirty="0" err="1">
                    <a:solidFill>
                      <a:srgbClr val="B82F33"/>
                    </a:solidFill>
                    <a:latin typeface="More Sugar Bold"/>
                  </a:rPr>
                  <a:t>LTM_new</a:t>
                </a:r>
                <a:endParaRPr lang="en-US" sz="2454" dirty="0">
                  <a:solidFill>
                    <a:srgbClr val="B82F33"/>
                  </a:solidFill>
                  <a:latin typeface="More Sugar Bold"/>
                </a:endParaRPr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860971" y="4795700"/>
                <a:ext cx="2009627" cy="5080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 dirty="0" err="1">
                    <a:solidFill>
                      <a:srgbClr val="B82F33"/>
                    </a:solidFill>
                    <a:latin typeface="More Sugar Bold"/>
                  </a:rPr>
                  <a:t>STM_new</a:t>
                </a:r>
                <a:endParaRPr lang="en-US" sz="2454" dirty="0">
                  <a:solidFill>
                    <a:srgbClr val="B82F33"/>
                  </a:solidFill>
                  <a:latin typeface="More Sugar Bold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3688332" y="2826090"/>
                <a:ext cx="1732913" cy="46371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926841"/>
                    </a:solidFill>
                    <a:latin typeface="More Sugar Thin Bold"/>
                  </a:rPr>
                  <a:t>FORGET</a:t>
                </a:r>
                <a:endParaRPr lang="en-US" sz="2454" dirty="0">
                  <a:solidFill>
                    <a:srgbClr val="926841"/>
                  </a:solidFill>
                  <a:latin typeface="More Sugar Thin Bold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3882183" y="4806506"/>
                <a:ext cx="1345212" cy="46371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926841"/>
                    </a:solidFill>
                    <a:latin typeface="More Sugar Thin Bold"/>
                  </a:rPr>
                  <a:t>LEARN</a:t>
                </a:r>
                <a:endParaRPr lang="en-US" sz="2454" dirty="0">
                  <a:solidFill>
                    <a:srgbClr val="926841"/>
                  </a:solidFill>
                  <a:latin typeface="More Sugar Thin Bold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253327" y="2870544"/>
                <a:ext cx="2044303" cy="4540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682"/>
                  </a:lnSpc>
                  <a:spcBef>
                    <a:spcPct val="0"/>
                  </a:spcBef>
                </a:pPr>
                <a:r>
                  <a:rPr lang="en-US" sz="2235" dirty="0">
                    <a:solidFill>
                      <a:srgbClr val="926841"/>
                    </a:solidFill>
                    <a:latin typeface="More Sugar Thin Bold"/>
                  </a:rPr>
                  <a:t>REMEMBER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886648" y="4806507"/>
                <a:ext cx="777663" cy="498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>
                    <a:solidFill>
                      <a:srgbClr val="926841"/>
                    </a:solidFill>
                    <a:latin typeface="More Sugar Thin Bold"/>
                  </a:rPr>
                  <a:t>USE</a:t>
                </a:r>
              </a:p>
            </p:txBody>
          </p:sp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 rot="-5400000">
                <a:off x="5988617" y="900475"/>
                <a:ext cx="835663" cy="381271"/>
              </a:xfrm>
              <a:prstGeom prst="rect">
                <a:avLst/>
              </a:prstGeom>
            </p:spPr>
          </p:pic>
          <p:pic>
            <p:nvPicPr>
              <p:cNvPr id="29" name="Picture 2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 rot="-5400000">
                <a:off x="5988617" y="6696919"/>
                <a:ext cx="835663" cy="381271"/>
              </a:xfrm>
              <a:prstGeom prst="rect">
                <a:avLst/>
              </a:prstGeom>
            </p:spPr>
          </p:pic>
          <p:sp>
            <p:nvSpPr>
              <p:cNvPr id="30" name="TextBox 30"/>
              <p:cNvSpPr txBox="1"/>
              <p:nvPr/>
            </p:nvSpPr>
            <p:spPr>
              <a:xfrm>
                <a:off x="5440850" y="7640330"/>
                <a:ext cx="1931199" cy="5080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>
                    <a:solidFill>
                      <a:srgbClr val="161617"/>
                    </a:solidFill>
                    <a:latin typeface="More Sugar Bold"/>
                  </a:rPr>
                  <a:t>INPUT</a:t>
                </a:r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5322129" y="-9525"/>
                <a:ext cx="1931199" cy="5080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45"/>
                  </a:lnSpc>
                  <a:spcBef>
                    <a:spcPct val="0"/>
                  </a:spcBef>
                </a:pPr>
                <a:r>
                  <a:rPr lang="en-US" sz="2454">
                    <a:solidFill>
                      <a:srgbClr val="161617"/>
                    </a:solidFill>
                    <a:latin typeface="More Sugar Bold"/>
                  </a:rPr>
                  <a:t>OUTPUT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119D9E7-F23A-4F0A-990B-81333964461B}"/>
                </a:ext>
              </a:extLst>
            </p:cNvPr>
            <p:cNvCxnSpPr>
              <a:cxnSpLocks/>
            </p:cNvCxnSpPr>
            <p:nvPr/>
          </p:nvCxnSpPr>
          <p:spPr>
            <a:xfrm>
              <a:off x="8284199" y="5143502"/>
              <a:ext cx="966095" cy="1052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30E428-32A6-436F-931F-36B1B7459F67}"/>
                </a:ext>
              </a:extLst>
            </p:cNvPr>
            <p:cNvCxnSpPr>
              <a:cxnSpLocks/>
            </p:cNvCxnSpPr>
            <p:nvPr/>
          </p:nvCxnSpPr>
          <p:spPr>
            <a:xfrm>
              <a:off x="8300399" y="6644354"/>
              <a:ext cx="966095" cy="10523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76D85E5-9A75-46E3-8EA4-1AEC9FE88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7165" y="5194552"/>
              <a:ext cx="936748" cy="1444540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26637E-E8FD-4BAC-BBA9-FEDFA6507D63}"/>
                </a:ext>
              </a:extLst>
            </p:cNvPr>
            <p:cNvCxnSpPr>
              <a:cxnSpLocks/>
            </p:cNvCxnSpPr>
            <p:nvPr/>
          </p:nvCxnSpPr>
          <p:spPr>
            <a:xfrm>
              <a:off x="8298872" y="5175969"/>
              <a:ext cx="945041" cy="1419532"/>
            </a:xfrm>
            <a:prstGeom prst="straightConnector1">
              <a:avLst/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B11F7D3-74B9-42E8-B3B1-5927B483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279890" y="2003937"/>
            <a:ext cx="5845138" cy="6900062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7928C4F5-DDC3-4A20-A422-29392D9002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38963" y="2009380"/>
            <a:ext cx="5845138" cy="69000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AAB075-E5E8-4EE0-95FF-2DF40D0DE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978" y="3242770"/>
            <a:ext cx="6285108" cy="24610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C967BB-70AB-4B78-B0AB-AE054EABD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338" y="4581070"/>
            <a:ext cx="5029200" cy="29970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77CF50-752A-4AB2-9242-22564CBE6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3193393"/>
            <a:ext cx="6592917" cy="2581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2D581D-20BA-4678-A924-7BD1C202A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4896757"/>
            <a:ext cx="6592917" cy="206028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298F760-087F-4360-B44E-96AD1B406F75}"/>
              </a:ext>
            </a:extLst>
          </p:cNvPr>
          <p:cNvGrpSpPr/>
          <p:nvPr/>
        </p:nvGrpSpPr>
        <p:grpSpPr>
          <a:xfrm>
            <a:off x="2923139" y="914578"/>
            <a:ext cx="12419460" cy="1135404"/>
            <a:chOff x="2923139" y="914578"/>
            <a:chExt cx="12419460" cy="1135404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37803291-DFA2-4A4E-B61E-5FCF28DEC17F}"/>
                </a:ext>
              </a:extLst>
            </p:cNvPr>
            <p:cNvSpPr txBox="1"/>
            <p:nvPr/>
          </p:nvSpPr>
          <p:spPr>
            <a:xfrm>
              <a:off x="3250979" y="914578"/>
              <a:ext cx="11870226" cy="86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69"/>
                </a:lnSpc>
              </a:pPr>
              <a:r>
                <a:rPr lang="en-US" sz="597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re Sugar"/>
                </a:rPr>
                <a:t>Kelemahan</a:t>
              </a:r>
              <a:r>
                <a:rPr lang="en-US" sz="597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re Sugar"/>
                </a:rPr>
                <a:t> Model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8D34A9-F543-4028-8733-2EC9D74F51A5}"/>
                </a:ext>
              </a:extLst>
            </p:cNvPr>
            <p:cNvSpPr txBox="1"/>
            <p:nvPr/>
          </p:nvSpPr>
          <p:spPr>
            <a:xfrm>
              <a:off x="2923139" y="1360066"/>
              <a:ext cx="12419460" cy="689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54"/>
                </a:lnSpc>
              </a:pPr>
              <a:r>
                <a:rPr lang="en-US" sz="477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re Sugar"/>
                </a:rPr>
                <a:t>______________________</a:t>
              </a:r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A0DDA7B0-803E-4C4D-AA34-1F6097FD5DCF}"/>
              </a:ext>
            </a:extLst>
          </p:cNvPr>
          <p:cNvSpPr txBox="1"/>
          <p:nvPr/>
        </p:nvSpPr>
        <p:spPr>
          <a:xfrm>
            <a:off x="2926768" y="8662202"/>
            <a:ext cx="1185836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sv-SE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re Sugar Thin" panose="020B0604020202020204" charset="0"/>
              </a:rPr>
              <a:t>Jumlah kalimat yang terbatas pada dataset mengakibatkan tingkat akurasi hasil prediksi menjadi berkurang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More Sugar Thin" panose="020B0604020202020204" charset="0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3F4A6FF1-4982-4DE0-A98C-981D90ED6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206995">
            <a:off x="-2392725" y="7464397"/>
            <a:ext cx="4365380" cy="436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202</Words>
  <Application>Microsoft Office PowerPoint</Application>
  <PresentationFormat>Custom</PresentationFormat>
  <Paragraphs>60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More Sugar Thin</vt:lpstr>
      <vt:lpstr>Arial</vt:lpstr>
      <vt:lpstr>More Sugar Thin Bold</vt:lpstr>
      <vt:lpstr>More Sugar</vt:lpstr>
      <vt:lpstr>More Sugar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Word Prediction Using  LSTM Method</dc:title>
  <cp:lastModifiedBy>reno marcello</cp:lastModifiedBy>
  <cp:revision>2</cp:revision>
  <dcterms:created xsi:type="dcterms:W3CDTF">2006-08-16T00:00:00Z</dcterms:created>
  <dcterms:modified xsi:type="dcterms:W3CDTF">2021-12-02T15:34:05Z</dcterms:modified>
  <dc:identifier>DAExX2UWyLw</dc:identifier>
</cp:coreProperties>
</file>